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8" r:id="rId4"/>
    <p:sldId id="278" r:id="rId5"/>
    <p:sldId id="27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A900"/>
    <a:srgbClr val="FF3300"/>
    <a:srgbClr val="FFC606"/>
    <a:srgbClr val="0563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14" autoAdjust="0"/>
    <p:restoredTop sz="94660"/>
  </p:normalViewPr>
  <p:slideViewPr>
    <p:cSldViewPr snapToGrid="0">
      <p:cViewPr varScale="1">
        <p:scale>
          <a:sx n="72" d="100"/>
          <a:sy n="72" d="100"/>
        </p:scale>
        <p:origin x="59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44831-D291-414F-8E3C-A26B20C560F1}" type="datetimeFigureOut">
              <a:rPr lang="en-US" smtClean="0"/>
              <a:t>6/25/2024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4A2CCC-D372-4393-BEB1-1B140E79DEAE}" type="slidenum">
              <a:rPr lang="en-US" smtClean="0"/>
              <a:t>‹#›</a:t>
            </a:fld>
            <a:endParaRPr lang="en-US"/>
          </a:p>
        </p:txBody>
      </p:sp>
    </p:spTree>
    <p:extLst>
      <p:ext uri="{BB962C8B-B14F-4D97-AF65-F5344CB8AC3E}">
        <p14:creationId xmlns:p14="http://schemas.microsoft.com/office/powerpoint/2010/main" val="1706924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A24D604-CF1A-4629-BE06-E1D5BC27B679}" type="datetimeFigureOut">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EEDF8-C087-4818-B326-4E1A5BC356F9}" type="slidenum">
              <a:rPr lang="en-US" smtClean="0"/>
              <a:t>‹#›</a:t>
            </a:fld>
            <a:endParaRPr lang="en-US"/>
          </a:p>
        </p:txBody>
      </p:sp>
    </p:spTree>
    <p:extLst>
      <p:ext uri="{BB962C8B-B14F-4D97-AF65-F5344CB8AC3E}">
        <p14:creationId xmlns:p14="http://schemas.microsoft.com/office/powerpoint/2010/main" val="4267915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24D604-CF1A-4629-BE06-E1D5BC27B679}" type="datetimeFigureOut">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EEDF8-C087-4818-B326-4E1A5BC356F9}" type="slidenum">
              <a:rPr lang="en-US" smtClean="0"/>
              <a:t>‹#›</a:t>
            </a:fld>
            <a:endParaRPr lang="en-US"/>
          </a:p>
        </p:txBody>
      </p:sp>
    </p:spTree>
    <p:extLst>
      <p:ext uri="{BB962C8B-B14F-4D97-AF65-F5344CB8AC3E}">
        <p14:creationId xmlns:p14="http://schemas.microsoft.com/office/powerpoint/2010/main" val="2734794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24D604-CF1A-4629-BE06-E1D5BC27B679}" type="datetimeFigureOut">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EEDF8-C087-4818-B326-4E1A5BC356F9}" type="slidenum">
              <a:rPr lang="en-US" smtClean="0"/>
              <a:t>‹#›</a:t>
            </a:fld>
            <a:endParaRPr lang="en-US"/>
          </a:p>
        </p:txBody>
      </p:sp>
    </p:spTree>
    <p:extLst>
      <p:ext uri="{BB962C8B-B14F-4D97-AF65-F5344CB8AC3E}">
        <p14:creationId xmlns:p14="http://schemas.microsoft.com/office/powerpoint/2010/main" val="1007509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cs typeface="B Titr" panose="00000700000000000000" pitchFamily="2" charset="-78"/>
              </a:defRPr>
            </a:lvl1pPr>
          </a:lstStyle>
          <a:p>
            <a:r>
              <a:rPr lang="en-US" dirty="0"/>
              <a:t>Click to edit Master title style</a:t>
            </a:r>
          </a:p>
        </p:txBody>
      </p:sp>
      <p:sp>
        <p:nvSpPr>
          <p:cNvPr id="3" name="Content Placeholder 2"/>
          <p:cNvSpPr>
            <a:spLocks noGrp="1"/>
          </p:cNvSpPr>
          <p:nvPr>
            <p:ph idx="1"/>
          </p:nvPr>
        </p:nvSpPr>
        <p:spPr/>
        <p:txBody>
          <a:bodyPr anchor="ctr">
            <a:normAutofit/>
          </a:bodyPr>
          <a:lstStyle>
            <a:lvl1pPr algn="just" rtl="1">
              <a:defRPr sz="2400">
                <a:cs typeface="B Nazanin" panose="00000400000000000000" pitchFamily="2" charset="-78"/>
              </a:defRPr>
            </a:lvl1pPr>
            <a:lvl2pPr algn="just" rtl="1">
              <a:defRPr sz="2000">
                <a:cs typeface="B Nazanin" panose="00000400000000000000" pitchFamily="2" charset="-78"/>
              </a:defRPr>
            </a:lvl2pPr>
            <a:lvl3pPr algn="just" rtl="1">
              <a:defRPr sz="1800">
                <a:cs typeface="B Nazanin" panose="00000400000000000000" pitchFamily="2" charset="-78"/>
              </a:defRPr>
            </a:lvl3pPr>
            <a:lvl4pPr algn="just" rtl="1">
              <a:defRPr sz="1600">
                <a:cs typeface="B Nazanin" panose="00000400000000000000" pitchFamily="2" charset="-78"/>
              </a:defRPr>
            </a:lvl4pPr>
            <a:lvl5pPr algn="just" rtl="1">
              <a:defRPr sz="1600">
                <a:cs typeface="B Nazanin"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A24D604-CF1A-4629-BE06-E1D5BC27B679}" type="datetimeFigureOut">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EEDF8-C087-4818-B326-4E1A5BC356F9}" type="slidenum">
              <a:rPr lang="en-US" smtClean="0"/>
              <a:t>‹#›</a:t>
            </a:fld>
            <a:endParaRPr lang="en-US"/>
          </a:p>
        </p:txBody>
      </p:sp>
      <p:sp>
        <p:nvSpPr>
          <p:cNvPr id="7" name="Rectangle 6"/>
          <p:cNvSpPr/>
          <p:nvPr userDrawn="1"/>
        </p:nvSpPr>
        <p:spPr>
          <a:xfrm>
            <a:off x="0" y="6176963"/>
            <a:ext cx="12192000" cy="681037"/>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90460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24D604-CF1A-4629-BE06-E1D5BC27B679}" type="datetimeFigureOut">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EEDF8-C087-4818-B326-4E1A5BC356F9}" type="slidenum">
              <a:rPr lang="en-US" smtClean="0"/>
              <a:t>‹#›</a:t>
            </a:fld>
            <a:endParaRPr lang="en-US"/>
          </a:p>
        </p:txBody>
      </p:sp>
    </p:spTree>
    <p:extLst>
      <p:ext uri="{BB962C8B-B14F-4D97-AF65-F5344CB8AC3E}">
        <p14:creationId xmlns:p14="http://schemas.microsoft.com/office/powerpoint/2010/main" val="2248805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24D604-CF1A-4629-BE06-E1D5BC27B679}" type="datetimeFigureOut">
              <a:rPr lang="en-US" smtClean="0"/>
              <a:t>6/25/2024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EEDF8-C087-4818-B326-4E1A5BC356F9}" type="slidenum">
              <a:rPr lang="en-US" smtClean="0"/>
              <a:t>‹#›</a:t>
            </a:fld>
            <a:endParaRPr lang="en-US"/>
          </a:p>
        </p:txBody>
      </p:sp>
    </p:spTree>
    <p:extLst>
      <p:ext uri="{BB962C8B-B14F-4D97-AF65-F5344CB8AC3E}">
        <p14:creationId xmlns:p14="http://schemas.microsoft.com/office/powerpoint/2010/main" val="2508435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24D604-CF1A-4629-BE06-E1D5BC27B679}" type="datetimeFigureOut">
              <a:rPr lang="en-US" smtClean="0"/>
              <a:t>6/25/2024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CEEDF8-C087-4818-B326-4E1A5BC356F9}" type="slidenum">
              <a:rPr lang="en-US" smtClean="0"/>
              <a:t>‹#›</a:t>
            </a:fld>
            <a:endParaRPr lang="en-US"/>
          </a:p>
        </p:txBody>
      </p:sp>
    </p:spTree>
    <p:extLst>
      <p:ext uri="{BB962C8B-B14F-4D97-AF65-F5344CB8AC3E}">
        <p14:creationId xmlns:p14="http://schemas.microsoft.com/office/powerpoint/2010/main" val="4150864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24D604-CF1A-4629-BE06-E1D5BC27B679}" type="datetimeFigureOut">
              <a:rPr lang="en-US" smtClean="0"/>
              <a:t>6/25/2024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CEEDF8-C087-4818-B326-4E1A5BC356F9}" type="slidenum">
              <a:rPr lang="en-US" smtClean="0"/>
              <a:t>‹#›</a:t>
            </a:fld>
            <a:endParaRPr lang="en-US"/>
          </a:p>
        </p:txBody>
      </p:sp>
    </p:spTree>
    <p:extLst>
      <p:ext uri="{BB962C8B-B14F-4D97-AF65-F5344CB8AC3E}">
        <p14:creationId xmlns:p14="http://schemas.microsoft.com/office/powerpoint/2010/main" val="58365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24D604-CF1A-4629-BE06-E1D5BC27B679}" type="datetimeFigureOut">
              <a:rPr lang="en-US" smtClean="0"/>
              <a:t>6/25/2024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CEEDF8-C087-4818-B326-4E1A5BC356F9}" type="slidenum">
              <a:rPr lang="en-US" smtClean="0"/>
              <a:t>‹#›</a:t>
            </a:fld>
            <a:endParaRPr lang="en-US"/>
          </a:p>
        </p:txBody>
      </p:sp>
    </p:spTree>
    <p:extLst>
      <p:ext uri="{BB962C8B-B14F-4D97-AF65-F5344CB8AC3E}">
        <p14:creationId xmlns:p14="http://schemas.microsoft.com/office/powerpoint/2010/main" val="1513787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24D604-CF1A-4629-BE06-E1D5BC27B679}" type="datetimeFigureOut">
              <a:rPr lang="en-US" smtClean="0"/>
              <a:t>6/25/2024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EEDF8-C087-4818-B326-4E1A5BC356F9}" type="slidenum">
              <a:rPr lang="en-US" smtClean="0"/>
              <a:t>‹#›</a:t>
            </a:fld>
            <a:endParaRPr lang="en-US"/>
          </a:p>
        </p:txBody>
      </p:sp>
    </p:spTree>
    <p:extLst>
      <p:ext uri="{BB962C8B-B14F-4D97-AF65-F5344CB8AC3E}">
        <p14:creationId xmlns:p14="http://schemas.microsoft.com/office/powerpoint/2010/main" val="2124804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24D604-CF1A-4629-BE06-E1D5BC27B679}" type="datetimeFigureOut">
              <a:rPr lang="en-US" smtClean="0"/>
              <a:t>6/25/2024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EEDF8-C087-4818-B326-4E1A5BC356F9}" type="slidenum">
              <a:rPr lang="en-US" smtClean="0"/>
              <a:t>‹#›</a:t>
            </a:fld>
            <a:endParaRPr lang="en-US"/>
          </a:p>
        </p:txBody>
      </p:sp>
    </p:spTree>
    <p:extLst>
      <p:ext uri="{BB962C8B-B14F-4D97-AF65-F5344CB8AC3E}">
        <p14:creationId xmlns:p14="http://schemas.microsoft.com/office/powerpoint/2010/main" val="186371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24D604-CF1A-4629-BE06-E1D5BC27B679}" type="datetimeFigureOut">
              <a:rPr lang="en-US" smtClean="0"/>
              <a:t>6/25/2024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EEDF8-C087-4818-B326-4E1A5BC356F9}" type="slidenum">
              <a:rPr lang="en-US" smtClean="0"/>
              <a:t>‹#›</a:t>
            </a:fld>
            <a:endParaRPr lang="en-US"/>
          </a:p>
        </p:txBody>
      </p:sp>
      <p:sp>
        <p:nvSpPr>
          <p:cNvPr id="7" name="Rectangle 6"/>
          <p:cNvSpPr/>
          <p:nvPr userDrawn="1"/>
        </p:nvSpPr>
        <p:spPr>
          <a:xfrm>
            <a:off x="0" y="6176963"/>
            <a:ext cx="12192000" cy="681037"/>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1454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blog.surena.ac/post/what_is_personalize_medicine"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virtualdr.ir/83976-%D9%BE%D8%B2%D8%B4%DA%A9%DB%8C-%D8%B4%D8%AE%D8%B5%DB%8C-%D8%B3%D8%A7%D8%B2%DB%8C-%D9%85%DB%8C%E2%80%8C%D8%B4%D9%88%D8%A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r="5635"/>
          <a:stretch/>
        </p:blipFill>
        <p:spPr>
          <a:xfrm>
            <a:off x="1" y="0"/>
            <a:ext cx="12225866" cy="6161591"/>
          </a:xfrm>
          <a:prstGeom prst="rect">
            <a:avLst/>
          </a:prstGeom>
        </p:spPr>
      </p:pic>
      <p:sp>
        <p:nvSpPr>
          <p:cNvPr id="2" name="Title 1"/>
          <p:cNvSpPr>
            <a:spLocks noGrp="1"/>
          </p:cNvSpPr>
          <p:nvPr>
            <p:ph type="ctrTitle"/>
          </p:nvPr>
        </p:nvSpPr>
        <p:spPr>
          <a:xfrm>
            <a:off x="-902500" y="605148"/>
            <a:ext cx="9144000" cy="2387600"/>
          </a:xfrm>
        </p:spPr>
        <p:txBody>
          <a:bodyPr>
            <a:normAutofit/>
          </a:bodyPr>
          <a:lstStyle/>
          <a:p>
            <a:pPr rtl="1"/>
            <a:r>
              <a:rPr lang="fa-IR" sz="4800" b="1">
                <a:cs typeface="B Titr" panose="00000700000000000000" pitchFamily="2" charset="-78"/>
              </a:rPr>
              <a:t>پزشکی شخصی شده </a:t>
            </a:r>
            <a:br>
              <a:rPr lang="en-US" sz="5300" dirty="0"/>
            </a:br>
            <a:r>
              <a:rPr lang="en-US" sz="5300" b="1" dirty="0"/>
              <a:t>(Personalized Medicine)</a:t>
            </a:r>
            <a:br>
              <a:rPr lang="en-US" dirty="0"/>
            </a:br>
            <a:endParaRPr lang="en-US" dirty="0"/>
          </a:p>
        </p:txBody>
      </p:sp>
      <p:pic>
        <p:nvPicPr>
          <p:cNvPr id="4" name="Picture 3"/>
          <p:cNvPicPr>
            <a:picLocks noChangeAspect="1"/>
          </p:cNvPicPr>
          <p:nvPr/>
        </p:nvPicPr>
        <p:blipFill>
          <a:blip r:embed="rId3"/>
          <a:stretch>
            <a:fillRect/>
          </a:stretch>
        </p:blipFill>
        <p:spPr>
          <a:xfrm>
            <a:off x="548083" y="2597551"/>
            <a:ext cx="4604535" cy="30638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55733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7250" y="1301750"/>
            <a:ext cx="10515600" cy="4351338"/>
          </a:xfrm>
        </p:spPr>
        <p:txBody>
          <a:bodyPr>
            <a:normAutofit/>
          </a:bodyPr>
          <a:lstStyle/>
          <a:p>
            <a:pPr rtl="1"/>
            <a:r>
              <a:rPr lang="ar-SA" dirty="0"/>
              <a:t>پزشکی مدرن علی‌رغم عجایب فراوان، نقاط کور زیادی دارد. با این که روز به روز پیشرفت‌های علمی و درمان‌های معجزه‌آسای جدید وارد صحنه می‌شوند، پزشکان می‌دانند که مؤثرترین داروهای موجود در دنیا برای بخش اعظمی از جمعیت مؤثر واقع نمی‌گردند. برای مثال، داروهایی که به طور متعارف برای معالجه‌ی امراضی مانند افسردگی، آسم و دیابت استفاده می‌شوند، برای حدود </a:t>
            </a:r>
            <a:r>
              <a:rPr lang="fa-IR" dirty="0"/>
              <a:t>۳۰</a:t>
            </a:r>
            <a:r>
              <a:rPr lang="ar-SA" dirty="0"/>
              <a:t> تا </a:t>
            </a:r>
            <a:r>
              <a:rPr lang="fa-IR" dirty="0"/>
              <a:t>۴۰</a:t>
            </a:r>
            <a:r>
              <a:rPr lang="ar-SA" dirty="0"/>
              <a:t> درصد از بیماران مؤثر نیستند. در ارتباط با بیماری‌های صعب‌العلاج مانند آرتریت، آلزایمر و سرطان، نسبتی از جمعیت که هیچ گونه بهره‌ای از این معالجات خاص نمی‌برند، به حدود </a:t>
            </a:r>
            <a:r>
              <a:rPr lang="fa-IR" dirty="0"/>
              <a:t>۵۰</a:t>
            </a:r>
            <a:r>
              <a:rPr lang="ar-SA" dirty="0"/>
              <a:t> تا </a:t>
            </a:r>
            <a:r>
              <a:rPr lang="fa-IR" dirty="0"/>
              <a:t>۷۵</a:t>
            </a:r>
            <a:r>
              <a:rPr lang="ar-SA" dirty="0"/>
              <a:t> درصد می‌رسد</a:t>
            </a:r>
            <a:r>
              <a:rPr lang="en-US" dirty="0"/>
              <a:t>.</a:t>
            </a:r>
          </a:p>
          <a:p>
            <a:pPr rtl="1"/>
            <a:r>
              <a:rPr lang="ar-SA" dirty="0"/>
              <a:t>این مسئله، از چگونگی به وجود آمدن این معالجات نشأت می‌گیرد. به طور سنتی، دارویی که برای تعداد قابل توجهی از مردم با علائم مشابه در آزمایش‌های دارویی مفید واقع می‌شود، مورد تأیید قرار گرفته و افرادی که این داروها برای آن‌ها مفید واقع نشده‌ باشد، مورد بررسی قرار نمی‌گیرند. زمانی که دارو مجوز پخش گرفته و توسط پزشکان برای جمعیت بزرگی تجویز می‌شود، به طور قابل انتظار، افراد زیادی – مانند افراد شرکت‌کننده در کارآزمایی‌های بالینی – درمی‌یابند که این “درمان معجزه‌آسا” برای آن‌ها، معجزه‌آفرین نیست</a:t>
            </a:r>
            <a:r>
              <a:rPr lang="en-US" dirty="0"/>
              <a:t>.</a:t>
            </a:r>
          </a:p>
          <a:p>
            <a:endParaRPr lang="en-US" dirty="0"/>
          </a:p>
        </p:txBody>
      </p:sp>
    </p:spTree>
    <p:extLst>
      <p:ext uri="{BB962C8B-B14F-4D97-AF65-F5344CB8AC3E}">
        <p14:creationId xmlns:p14="http://schemas.microsoft.com/office/powerpoint/2010/main" val="1216306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3194" y="1193857"/>
            <a:ext cx="6740236" cy="4351338"/>
          </a:xfrm>
        </p:spPr>
        <p:txBody>
          <a:bodyPr>
            <a:normAutofit lnSpcReduction="10000"/>
          </a:bodyPr>
          <a:lstStyle/>
          <a:p>
            <a:pPr marL="0" indent="0" rtl="1">
              <a:buNone/>
            </a:pPr>
            <a:endParaRPr lang="en-US" dirty="0"/>
          </a:p>
          <a:p>
            <a:pPr rtl="1"/>
            <a:r>
              <a:rPr lang="ar-SA" dirty="0"/>
              <a:t>این سیستم “یکی برای همه” در کشف دارو با وجود آن که در کشف اغلب داروهای بااهمیت قرن بیستم یاری‌رسان بوده است، حال غیر مؤثر، قدیمی و خطرناک به نظر می‌رسد. این بدین معنی است که داروها برای تأثیر گذاشتن بر روی “افراد متعارف” به وجود می‌آیند، درحالی که در حقیقت، همه‌ی ما – حتی امراض و پاسخ‌هایمان به داروها – منحصربه‌فرد هستیم. نه تنها اکثر داروها برای بخش زیادی از جمعیت غیر مؤثر می‌باشند، بلکه حتی می‌توانند عامل بروز واکنش‌های شدید منفی در دیگران گردند. خوشبختانه روش جدید پزشکی در حال شکل‌گیری است. هم‌چنان که ما اطلاعات بیشتری در مورد تفاوت‌های ژنتیکی افراد کسب می‌کنیم، متخصصان پزشکی توصیه‌های بهداشتی و درمان‌ها را برای افراد، و نه جمعیت، شخصی‌سازی می‌کنند</a:t>
            </a:r>
            <a:r>
              <a:rPr lang="en-US" dirty="0"/>
              <a:t>.</a:t>
            </a:r>
          </a:p>
          <a:p>
            <a:endParaRPr lang="en-US" dirty="0"/>
          </a:p>
        </p:txBody>
      </p:sp>
      <p:pic>
        <p:nvPicPr>
          <p:cNvPr id="1026" name="Picture 2" descr="Personalized Medicine: Temper Expect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266" y="306934"/>
            <a:ext cx="4100541" cy="5604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951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8191" y="1333877"/>
            <a:ext cx="4597227" cy="3715158"/>
          </a:xfrm>
          <a:prstGeom prst="rect">
            <a:avLst/>
          </a:prstGeom>
          <a:noFill/>
        </p:spPr>
      </p:pic>
      <p:pic>
        <p:nvPicPr>
          <p:cNvPr id="5" name="Picture 4" descr="سرطان و پزشکی شخصی"/>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5408" y="1333877"/>
            <a:ext cx="5279217" cy="3715158"/>
          </a:xfrm>
          <a:prstGeom prst="rect">
            <a:avLst/>
          </a:prstGeom>
          <a:noFill/>
          <a:ln>
            <a:noFill/>
          </a:ln>
        </p:spPr>
      </p:pic>
    </p:spTree>
    <p:extLst>
      <p:ext uri="{BB962C8B-B14F-4D97-AF65-F5344CB8AC3E}">
        <p14:creationId xmlns:p14="http://schemas.microsoft.com/office/powerpoint/2010/main" val="3441948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clrChange>
              <a:clrFrom>
                <a:srgbClr val="E9BF74">
                  <a:alpha val="92157"/>
                </a:srgbClr>
              </a:clrFrom>
              <a:clrTo>
                <a:srgbClr val="E9BF74">
                  <a:alpha val="0"/>
                </a:srgbClr>
              </a:clrTo>
            </a:clrChange>
          </a:blip>
          <a:srcRect b="10426"/>
          <a:stretch/>
        </p:blipFill>
        <p:spPr>
          <a:xfrm>
            <a:off x="0" y="-748146"/>
            <a:ext cx="12192000" cy="3258590"/>
          </a:xfrm>
          <a:prstGeom prst="rect">
            <a:avLst/>
          </a:prstGeom>
        </p:spPr>
      </p:pic>
      <p:sp>
        <p:nvSpPr>
          <p:cNvPr id="2" name="Title 1"/>
          <p:cNvSpPr>
            <a:spLocks noGrp="1"/>
          </p:cNvSpPr>
          <p:nvPr>
            <p:ph type="title"/>
          </p:nvPr>
        </p:nvSpPr>
        <p:spPr>
          <a:xfrm>
            <a:off x="572192" y="1005205"/>
            <a:ext cx="10515600" cy="1325563"/>
          </a:xfrm>
        </p:spPr>
        <p:txBody>
          <a:bodyPr/>
          <a:lstStyle/>
          <a:p>
            <a:r>
              <a:rPr lang="ar-SA" sz="3200" dirty="0"/>
              <a:t>منابع</a:t>
            </a:r>
            <a:endParaRPr lang="en-US" dirty="0"/>
          </a:p>
        </p:txBody>
      </p:sp>
      <p:sp>
        <p:nvSpPr>
          <p:cNvPr id="3" name="Content Placeholder 2"/>
          <p:cNvSpPr>
            <a:spLocks noGrp="1"/>
          </p:cNvSpPr>
          <p:nvPr>
            <p:ph idx="1"/>
          </p:nvPr>
        </p:nvSpPr>
        <p:spPr>
          <a:xfrm>
            <a:off x="838200" y="2330768"/>
            <a:ext cx="10515600" cy="4351338"/>
          </a:xfrm>
        </p:spPr>
        <p:txBody>
          <a:bodyPr>
            <a:normAutofit/>
          </a:bodyPr>
          <a:lstStyle/>
          <a:p>
            <a:pPr lvl="0" rtl="1"/>
            <a:r>
              <a:rPr lang="ar-SA" sz="1800" dirty="0"/>
              <a:t>نوری دلویی محمدرضا، ظفری نرگس. امروز و فردای پزشکی شخصی شده. فصلنامه علوم پزشکی. </a:t>
            </a:r>
            <a:r>
              <a:rPr lang="fa-IR" sz="1800" dirty="0"/>
              <a:t>۱۳۹۷; ۲۹ (۱) :۱۷-۱</a:t>
            </a:r>
            <a:endParaRPr lang="en-US" sz="1800" dirty="0"/>
          </a:p>
          <a:p>
            <a:pPr lvl="0" rtl="1"/>
            <a:r>
              <a:rPr lang="ar-SA" sz="1800" dirty="0"/>
              <a:t>میری مقدم ابراهیم. پزشکی شخصی، رویکردی نو در نظام مراقبت بهداشتی. مجله علمي دانشگاه علوم پزشكي بيرجند. </a:t>
            </a:r>
            <a:r>
              <a:rPr lang="fa-IR" sz="1800" dirty="0"/>
              <a:t>۱۳۹۸; ۲۶ (۳) :۱۸۶-۱۸۸</a:t>
            </a:r>
            <a:endParaRPr lang="en-US" sz="1800" dirty="0"/>
          </a:p>
          <a:p>
            <a:pPr lvl="0" rtl="1"/>
            <a:r>
              <a:rPr lang="ar-SA" sz="1800" dirty="0"/>
              <a:t>حسینی برشنه علی، سلطانی دانش، ویسی نگار، خادمی محمد، مدرسی محمد حسین. افق‌های پزشکی فردی در درمان سرطان پستان : مقاله مروری. مجله دانشکده پزشکی، دانشگاه علوم پزشکی تهران. </a:t>
            </a:r>
            <a:r>
              <a:rPr lang="fa-IR" sz="1800" dirty="0"/>
              <a:t>۱۳۹۵; ۷۴ (۹) :۶۱۳-۶۰۷</a:t>
            </a:r>
            <a:endParaRPr lang="en-US" sz="1800" dirty="0"/>
          </a:p>
          <a:p>
            <a:pPr lvl="0" rtl="0"/>
            <a:r>
              <a:rPr lang="en-US" sz="2000" dirty="0">
                <a:hlinkClick r:id="rId3"/>
              </a:rPr>
              <a:t>https://blog.surena.ac/post/what_is_personalize_medicine</a:t>
            </a:r>
            <a:endParaRPr lang="en-US" sz="2000" dirty="0"/>
          </a:p>
          <a:p>
            <a:pPr lvl="0" rtl="0"/>
            <a:r>
              <a:rPr lang="en-US" sz="2000" dirty="0">
                <a:hlinkClick r:id="rId4"/>
              </a:rPr>
              <a:t>https://virtualdr.ir/</a:t>
            </a:r>
            <a:r>
              <a:rPr lang="ar-SA" sz="2000" dirty="0">
                <a:hlinkClick r:id="rId4"/>
              </a:rPr>
              <a:t>83976</a:t>
            </a:r>
            <a:r>
              <a:rPr lang="en-US" sz="2000" dirty="0">
                <a:hlinkClick r:id="rId4"/>
              </a:rPr>
              <a:t>-%D</a:t>
            </a:r>
            <a:r>
              <a:rPr lang="ar-SA" sz="2000" dirty="0">
                <a:hlinkClick r:id="rId4"/>
              </a:rPr>
              <a:t>9%</a:t>
            </a:r>
            <a:r>
              <a:rPr lang="en-US" sz="2000" dirty="0">
                <a:hlinkClick r:id="rId4"/>
              </a:rPr>
              <a:t>BE%D</a:t>
            </a:r>
            <a:r>
              <a:rPr lang="ar-SA" sz="2000" dirty="0">
                <a:hlinkClick r:id="rId4"/>
              </a:rPr>
              <a:t>8%</a:t>
            </a:r>
            <a:r>
              <a:rPr lang="en-US" sz="2000" dirty="0">
                <a:hlinkClick r:id="rId4"/>
              </a:rPr>
              <a:t>B</a:t>
            </a:r>
            <a:r>
              <a:rPr lang="ar-SA" sz="2000" dirty="0">
                <a:hlinkClick r:id="rId4"/>
              </a:rPr>
              <a:t>2%</a:t>
            </a:r>
            <a:r>
              <a:rPr lang="en-US" sz="2000" dirty="0">
                <a:hlinkClick r:id="rId4"/>
              </a:rPr>
              <a:t>D</a:t>
            </a:r>
            <a:r>
              <a:rPr lang="ar-SA" sz="2000" dirty="0">
                <a:hlinkClick r:id="rId4"/>
              </a:rPr>
              <a:t>8%</a:t>
            </a:r>
            <a:r>
              <a:rPr lang="en-US" sz="2000" dirty="0">
                <a:hlinkClick r:id="rId4"/>
              </a:rPr>
              <a:t>B</a:t>
            </a:r>
            <a:r>
              <a:rPr lang="ar-SA" sz="2000" dirty="0">
                <a:hlinkClick r:id="rId4"/>
              </a:rPr>
              <a:t>4%</a:t>
            </a:r>
            <a:r>
              <a:rPr lang="en-US" sz="2000" dirty="0">
                <a:hlinkClick r:id="rId4"/>
              </a:rPr>
              <a:t>DA%A</a:t>
            </a:r>
            <a:r>
              <a:rPr lang="ar-SA" sz="2000" dirty="0">
                <a:hlinkClick r:id="rId4"/>
              </a:rPr>
              <a:t>9%</a:t>
            </a:r>
            <a:r>
              <a:rPr lang="en-US" sz="2000" dirty="0">
                <a:hlinkClick r:id="rId4"/>
              </a:rPr>
              <a:t>DB</a:t>
            </a:r>
            <a:r>
              <a:rPr lang="ar-SA" sz="2000" dirty="0">
                <a:hlinkClick r:id="rId4"/>
              </a:rPr>
              <a:t>%8</a:t>
            </a:r>
            <a:r>
              <a:rPr lang="en-US" sz="2000" dirty="0">
                <a:hlinkClick r:id="rId4"/>
              </a:rPr>
              <a:t>C-%D</a:t>
            </a:r>
            <a:r>
              <a:rPr lang="ar-SA" sz="2000" dirty="0">
                <a:hlinkClick r:id="rId4"/>
              </a:rPr>
              <a:t>8%</a:t>
            </a:r>
            <a:r>
              <a:rPr lang="en-US" sz="2000" dirty="0">
                <a:hlinkClick r:id="rId4"/>
              </a:rPr>
              <a:t>B</a:t>
            </a:r>
            <a:r>
              <a:rPr lang="ar-SA" sz="2000" dirty="0">
                <a:hlinkClick r:id="rId4"/>
              </a:rPr>
              <a:t>4%</a:t>
            </a:r>
            <a:r>
              <a:rPr lang="en-US" sz="2000" dirty="0">
                <a:hlinkClick r:id="rId4"/>
              </a:rPr>
              <a:t>D</a:t>
            </a:r>
            <a:r>
              <a:rPr lang="ar-SA" sz="2000" dirty="0">
                <a:hlinkClick r:id="rId4"/>
              </a:rPr>
              <a:t>8%</a:t>
            </a:r>
            <a:r>
              <a:rPr lang="en-US" sz="2000" dirty="0">
                <a:hlinkClick r:id="rId4"/>
              </a:rPr>
              <a:t>AE%D</a:t>
            </a:r>
            <a:r>
              <a:rPr lang="ar-SA" sz="2000" dirty="0">
                <a:hlinkClick r:id="rId4"/>
              </a:rPr>
              <a:t>8%</a:t>
            </a:r>
            <a:r>
              <a:rPr lang="en-US" sz="2000" dirty="0">
                <a:hlinkClick r:id="rId4"/>
              </a:rPr>
              <a:t>B</a:t>
            </a:r>
            <a:r>
              <a:rPr lang="ar-SA" sz="2000" dirty="0">
                <a:hlinkClick r:id="rId4"/>
              </a:rPr>
              <a:t>5%</a:t>
            </a:r>
            <a:r>
              <a:rPr lang="en-US" sz="2000" dirty="0">
                <a:hlinkClick r:id="rId4"/>
              </a:rPr>
              <a:t>DB</a:t>
            </a:r>
            <a:r>
              <a:rPr lang="ar-SA" sz="2000" dirty="0">
                <a:hlinkClick r:id="rId4"/>
              </a:rPr>
              <a:t>%8</a:t>
            </a:r>
            <a:r>
              <a:rPr lang="en-US" sz="2000" dirty="0">
                <a:hlinkClick r:id="rId4"/>
              </a:rPr>
              <a:t>C-%D</a:t>
            </a:r>
            <a:r>
              <a:rPr lang="ar-SA" sz="2000" dirty="0">
                <a:hlinkClick r:id="rId4"/>
              </a:rPr>
              <a:t>8%</a:t>
            </a:r>
            <a:r>
              <a:rPr lang="en-US" sz="2000" dirty="0">
                <a:hlinkClick r:id="rId4"/>
              </a:rPr>
              <a:t>B</a:t>
            </a:r>
            <a:r>
              <a:rPr lang="ar-SA" sz="2000" dirty="0">
                <a:hlinkClick r:id="rId4"/>
              </a:rPr>
              <a:t>3%</a:t>
            </a:r>
            <a:r>
              <a:rPr lang="en-US" sz="2000" dirty="0">
                <a:hlinkClick r:id="rId4"/>
              </a:rPr>
              <a:t>D</a:t>
            </a:r>
            <a:r>
              <a:rPr lang="ar-SA" sz="2000" dirty="0">
                <a:hlinkClick r:id="rId4"/>
              </a:rPr>
              <a:t>8%</a:t>
            </a:r>
            <a:r>
              <a:rPr lang="en-US" sz="2000" dirty="0">
                <a:hlinkClick r:id="rId4"/>
              </a:rPr>
              <a:t>A</a:t>
            </a:r>
            <a:r>
              <a:rPr lang="ar-SA" sz="2000" dirty="0">
                <a:hlinkClick r:id="rId4"/>
              </a:rPr>
              <a:t>7%</a:t>
            </a:r>
            <a:r>
              <a:rPr lang="en-US" sz="2000" dirty="0">
                <a:hlinkClick r:id="rId4"/>
              </a:rPr>
              <a:t>D</a:t>
            </a:r>
            <a:r>
              <a:rPr lang="ar-SA" sz="2000" dirty="0">
                <a:hlinkClick r:id="rId4"/>
              </a:rPr>
              <a:t>8%</a:t>
            </a:r>
            <a:r>
              <a:rPr lang="en-US" sz="2000" dirty="0">
                <a:hlinkClick r:id="rId4"/>
              </a:rPr>
              <a:t>B</a:t>
            </a:r>
            <a:r>
              <a:rPr lang="ar-SA" sz="2000" dirty="0">
                <a:hlinkClick r:id="rId4"/>
              </a:rPr>
              <a:t>2%</a:t>
            </a:r>
            <a:r>
              <a:rPr lang="en-US" sz="2000" dirty="0">
                <a:hlinkClick r:id="rId4"/>
              </a:rPr>
              <a:t>DB</a:t>
            </a:r>
            <a:r>
              <a:rPr lang="ar-SA" sz="2000" dirty="0">
                <a:hlinkClick r:id="rId4"/>
              </a:rPr>
              <a:t>%8</a:t>
            </a:r>
            <a:r>
              <a:rPr lang="en-US" sz="2000" dirty="0">
                <a:hlinkClick r:id="rId4"/>
              </a:rPr>
              <a:t>C-%D</a:t>
            </a:r>
            <a:r>
              <a:rPr lang="ar-SA" sz="2000" dirty="0">
                <a:hlinkClick r:id="rId4"/>
              </a:rPr>
              <a:t>9%85%</a:t>
            </a:r>
            <a:r>
              <a:rPr lang="en-US" sz="2000" dirty="0">
                <a:hlinkClick r:id="rId4"/>
              </a:rPr>
              <a:t>DB</a:t>
            </a:r>
            <a:r>
              <a:rPr lang="ar-SA" sz="2000" dirty="0">
                <a:hlinkClick r:id="rId4"/>
              </a:rPr>
              <a:t>%8</a:t>
            </a:r>
            <a:r>
              <a:rPr lang="en-US" sz="2000" dirty="0">
                <a:hlinkClick r:id="rId4"/>
              </a:rPr>
              <a:t>C%E</a:t>
            </a:r>
            <a:r>
              <a:rPr lang="ar-SA" sz="2000" dirty="0">
                <a:hlinkClick r:id="rId4"/>
              </a:rPr>
              <a:t>2%80%8</a:t>
            </a:r>
            <a:r>
              <a:rPr lang="en-US" sz="2000" dirty="0">
                <a:hlinkClick r:id="rId4"/>
              </a:rPr>
              <a:t>C%D</a:t>
            </a:r>
            <a:r>
              <a:rPr lang="ar-SA" sz="2000" dirty="0">
                <a:hlinkClick r:id="rId4"/>
              </a:rPr>
              <a:t>8%</a:t>
            </a:r>
            <a:r>
              <a:rPr lang="en-US" sz="2000" dirty="0">
                <a:hlinkClick r:id="rId4"/>
              </a:rPr>
              <a:t>B</a:t>
            </a:r>
            <a:r>
              <a:rPr lang="ar-SA" sz="2000" dirty="0">
                <a:hlinkClick r:id="rId4"/>
              </a:rPr>
              <a:t>4%</a:t>
            </a:r>
            <a:r>
              <a:rPr lang="en-US" sz="2000" dirty="0">
                <a:hlinkClick r:id="rId4"/>
              </a:rPr>
              <a:t>D</a:t>
            </a:r>
            <a:r>
              <a:rPr lang="ar-SA" sz="2000" dirty="0">
                <a:hlinkClick r:id="rId4"/>
              </a:rPr>
              <a:t>9%88%</a:t>
            </a:r>
            <a:r>
              <a:rPr lang="en-US" sz="2000" dirty="0">
                <a:hlinkClick r:id="rId4"/>
              </a:rPr>
              <a:t>D</a:t>
            </a:r>
            <a:r>
              <a:rPr lang="ar-SA" sz="2000" dirty="0">
                <a:hlinkClick r:id="rId4"/>
              </a:rPr>
              <a:t>8%</a:t>
            </a:r>
            <a:r>
              <a:rPr lang="en-US" sz="2000" dirty="0">
                <a:hlinkClick r:id="rId4"/>
              </a:rPr>
              <a:t>AF</a:t>
            </a:r>
            <a:r>
              <a:rPr lang="ar-SA" sz="2000" dirty="0">
                <a:hlinkClick r:id="rId4"/>
              </a:rPr>
              <a:t>/</a:t>
            </a:r>
            <a:endParaRPr lang="en-US" sz="2000" dirty="0"/>
          </a:p>
          <a:p>
            <a:endParaRPr lang="en-US" dirty="0"/>
          </a:p>
        </p:txBody>
      </p:sp>
    </p:spTree>
    <p:extLst>
      <p:ext uri="{BB962C8B-B14F-4D97-AF65-F5344CB8AC3E}">
        <p14:creationId xmlns:p14="http://schemas.microsoft.com/office/powerpoint/2010/main" val="15839549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578</Words>
  <Application>Microsoft Office PowerPoint</Application>
  <PresentationFormat>Widescreen</PresentationFormat>
  <Paragraphs>11</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B Nazanin</vt:lpstr>
      <vt:lpstr>B Titr</vt:lpstr>
      <vt:lpstr>Calibri</vt:lpstr>
      <vt:lpstr>Calibri Light</vt:lpstr>
      <vt:lpstr>Office Theme</vt:lpstr>
      <vt:lpstr>پزشکی شخصی شده  (Personalized Medicine) </vt:lpstr>
      <vt:lpstr>PowerPoint Presentation</vt:lpstr>
      <vt:lpstr>PowerPoint Presentation</vt:lpstr>
      <vt:lpstr>PowerPoint Presentation</vt:lpstr>
      <vt:lpstr>منابع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پزشکی شخصی  (Personalized Medicine)</dc:title>
  <dc:creator>Motie PC</dc:creator>
  <cp:lastModifiedBy>Mahmood Kh</cp:lastModifiedBy>
  <cp:revision>11</cp:revision>
  <dcterms:created xsi:type="dcterms:W3CDTF">2021-12-25T05:56:30Z</dcterms:created>
  <dcterms:modified xsi:type="dcterms:W3CDTF">2024-06-25T18:11:37Z</dcterms:modified>
</cp:coreProperties>
</file>